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7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FF9999"/>
    <a:srgbClr val="CCFF33"/>
    <a:srgbClr val="FFCCFF"/>
    <a:srgbClr val="CC99FF"/>
    <a:srgbClr val="CCFF99"/>
    <a:srgbClr val="CCECFF"/>
    <a:srgbClr val="FFCC99"/>
    <a:srgbClr val="99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3" autoAdjust="0"/>
    <p:restoredTop sz="94620"/>
  </p:normalViewPr>
  <p:slideViewPr>
    <p:cSldViewPr snapToGrid="0">
      <p:cViewPr varScale="1">
        <p:scale>
          <a:sx n="67" d="100"/>
          <a:sy n="67" d="100"/>
        </p:scale>
        <p:origin x="126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F218C-5DD0-4A10-95F3-AEBB65DABF9A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8E57D-33BB-48D9-86CD-1DCB0CF13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985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48E57D-33BB-48D9-86CD-1DCB0CF133C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755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181" indent="0" algn="ctr">
              <a:buNone/>
              <a:defRPr sz="2000"/>
            </a:lvl2pPr>
            <a:lvl3pPr marL="914362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3" indent="0" algn="ctr">
              <a:buNone/>
              <a:defRPr sz="1600"/>
            </a:lvl5pPr>
            <a:lvl6pPr marL="2285905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6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18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69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544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9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621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0" y="2505076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6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087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77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8"/>
            <a:ext cx="501491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73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8"/>
            <a:ext cx="5014913" cy="4873625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94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B99D6-44A3-422D-BE26-2425D1F9835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3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E0669-81DF-473C-96F3-EABBF76CBA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59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362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71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雲 29">
            <a:extLst>
              <a:ext uri="{FF2B5EF4-FFF2-40B4-BE49-F238E27FC236}">
                <a16:creationId xmlns:a16="http://schemas.microsoft.com/office/drawing/2014/main" id="{2DB09AD8-0065-41AE-B30A-372DA5A454F2}"/>
              </a:ext>
            </a:extLst>
          </p:cNvPr>
          <p:cNvSpPr/>
          <p:nvPr/>
        </p:nvSpPr>
        <p:spPr>
          <a:xfrm rot="20726869">
            <a:off x="74451" y="645249"/>
            <a:ext cx="1121613" cy="624098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E379C4-D7CA-4820-AD8F-1BEDDE38B8C8}"/>
              </a:ext>
            </a:extLst>
          </p:cNvPr>
          <p:cNvSpPr/>
          <p:nvPr/>
        </p:nvSpPr>
        <p:spPr>
          <a:xfrm>
            <a:off x="-133023" y="5554232"/>
            <a:ext cx="10048431" cy="13037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B043DAF-B406-5CC7-2053-35799114AC51}"/>
              </a:ext>
            </a:extLst>
          </p:cNvPr>
          <p:cNvSpPr txBox="1"/>
          <p:nvPr/>
        </p:nvSpPr>
        <p:spPr>
          <a:xfrm>
            <a:off x="2065885" y="165446"/>
            <a:ext cx="6073184" cy="7231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4099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33993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未就園児教室・園庭開放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2C7165-5CBE-85EF-7F37-2949293F8DA9}"/>
              </a:ext>
            </a:extLst>
          </p:cNvPr>
          <p:cNvSpPr txBox="1"/>
          <p:nvPr/>
        </p:nvSpPr>
        <p:spPr>
          <a:xfrm>
            <a:off x="6322411" y="5631760"/>
            <a:ext cx="368813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学校法人　鳥栖学園</a:t>
            </a:r>
            <a:endParaRPr lang="en-US" altLang="ja-JP" sz="16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布津原幼稚園</a:t>
            </a:r>
            <a:endParaRPr lang="en-US" altLang="ja-JP" sz="28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〒</a:t>
            </a:r>
            <a:r>
              <a:rPr lang="en-US" altLang="ja-JP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841-0056</a:t>
            </a:r>
            <a:r>
              <a:rPr lang="ja-JP" altLang="en-US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佐賀県鳥栖市蔵上</a:t>
            </a:r>
            <a:r>
              <a:rPr lang="en-US" altLang="ja-JP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丁目</a:t>
            </a:r>
            <a:r>
              <a:rPr lang="en-US" altLang="ja-JP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123</a:t>
            </a:r>
            <a:endParaRPr lang="en-US" altLang="ja-JP" sz="16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16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TEL</a:t>
            </a:r>
            <a:r>
              <a:rPr lang="ja-JP" altLang="en-US" sz="16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０９４２－８２－３２５０</a:t>
            </a:r>
            <a:endParaRPr lang="en-US" altLang="ja-JP" sz="16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09EC6D5-B098-48A5-97A7-4799F4FF134C}"/>
              </a:ext>
            </a:extLst>
          </p:cNvPr>
          <p:cNvSpPr txBox="1"/>
          <p:nvPr/>
        </p:nvSpPr>
        <p:spPr>
          <a:xfrm>
            <a:off x="0" y="5732715"/>
            <a:ext cx="661511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16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未就園児教室参加方法</a:t>
            </a:r>
            <a:r>
              <a:rPr kumimoji="1" lang="en-US" altLang="ja-JP" sz="16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r>
              <a:rPr kumimoji="1" lang="ja-JP" altLang="en-US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・参加は無料です！電話での事前予約をお願いします。</a:t>
            </a:r>
            <a:endParaRPr kumimoji="1" lang="en-US" altLang="ja-JP" sz="1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・未就園児教室・園庭開放は天候や感染症の状況によりお休みする場合があります</a:t>
            </a:r>
            <a:endParaRPr kumimoji="1" lang="en-US" altLang="ja-JP" sz="1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布津原幼稚園のホームページ、またはお電話にてご確認ください。</a:t>
            </a:r>
            <a:endParaRPr kumimoji="1" lang="en-US" altLang="ja-JP" sz="1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BECA22D1-939A-4A46-BE26-FE56BD549804}"/>
              </a:ext>
            </a:extLst>
          </p:cNvPr>
          <p:cNvCxnSpPr>
            <a:cxnSpLocks/>
          </p:cNvCxnSpPr>
          <p:nvPr/>
        </p:nvCxnSpPr>
        <p:spPr>
          <a:xfrm>
            <a:off x="6365275" y="5631760"/>
            <a:ext cx="0" cy="12262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2282C2A-D504-4176-B75D-CD5B12297621}"/>
              </a:ext>
            </a:extLst>
          </p:cNvPr>
          <p:cNvSpPr/>
          <p:nvPr/>
        </p:nvSpPr>
        <p:spPr>
          <a:xfrm>
            <a:off x="1411004" y="1112187"/>
            <a:ext cx="7318003" cy="26650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9B17266-6196-1B27-296C-ED9BA112B949}"/>
              </a:ext>
            </a:extLst>
          </p:cNvPr>
          <p:cNvSpPr txBox="1"/>
          <p:nvPr/>
        </p:nvSpPr>
        <p:spPr>
          <a:xfrm>
            <a:off x="1867367" y="1157531"/>
            <a:ext cx="39465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未就園児教室日程</a:t>
            </a:r>
            <a:endParaRPr lang="en-US" altLang="ja-JP" sz="2400" dirty="0">
              <a:solidFill>
                <a:schemeClr val="bg2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第３土曜日開催</a:t>
            </a:r>
            <a:endParaRPr lang="en-US" altLang="ja-JP" dirty="0">
              <a:solidFill>
                <a:schemeClr val="bg2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５月１６日</a:t>
            </a:r>
            <a:r>
              <a:rPr lang="en-US" altLang="ja-JP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土）　　９月１９日</a:t>
            </a:r>
            <a:r>
              <a:rPr lang="en-US" altLang="ja-JP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土）</a:t>
            </a:r>
            <a:endParaRPr lang="en-US" altLang="ja-JP" dirty="0">
              <a:solidFill>
                <a:schemeClr val="bg2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en-US" altLang="ja-JP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</a:t>
            </a:r>
            <a:r>
              <a:rPr lang="ja-JP" altLang="en-US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月２０日</a:t>
            </a:r>
            <a:r>
              <a:rPr lang="en-US" altLang="ja-JP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土）　１２月１９日</a:t>
            </a:r>
            <a:r>
              <a:rPr lang="en-US" altLang="ja-JP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土）</a:t>
            </a:r>
            <a:endParaRPr lang="en-US" altLang="ja-JP" dirty="0">
              <a:solidFill>
                <a:schemeClr val="bg2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７月１８日</a:t>
            </a:r>
            <a:r>
              <a:rPr lang="en-US" altLang="ja-JP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dirty="0">
                <a:solidFill>
                  <a:schemeClr val="bg2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土）</a:t>
            </a:r>
            <a:endParaRPr lang="en-US" altLang="ja-JP" dirty="0">
              <a:solidFill>
                <a:schemeClr val="bg2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30A9EC6-EDBC-1503-1F24-E4D151E64312}"/>
              </a:ext>
            </a:extLst>
          </p:cNvPr>
          <p:cNvSpPr txBox="1"/>
          <p:nvPr/>
        </p:nvSpPr>
        <p:spPr>
          <a:xfrm>
            <a:off x="1481833" y="2866518"/>
            <a:ext cx="4935434" cy="1129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未就園児教室では、幼稚園や保育園に行っていないお友達が来て、親子体操や楽しい制作・外遊びをしています♪</a:t>
            </a:r>
          </a:p>
          <a:p>
            <a:pPr algn="ctr"/>
            <a:r>
              <a:rPr lang="ja-JP" altLang="en-US" sz="1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０～３歳のお子さんはぜひ遊びに来てください♡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endParaRPr lang="ja-JP" altLang="en-US" sz="1138" b="1" dirty="0">
              <a:ea typeface="ＭＳ ゴシック" panose="020B0609070205080204" pitchFamily="49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A2741D0-AC55-838A-D65D-B8C3F3AA9ECD}"/>
              </a:ext>
            </a:extLst>
          </p:cNvPr>
          <p:cNvSpPr txBox="1"/>
          <p:nvPr/>
        </p:nvSpPr>
        <p:spPr>
          <a:xfrm>
            <a:off x="6311172" y="900707"/>
            <a:ext cx="2642624" cy="2755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</a:t>
            </a:r>
            <a:endParaRPr lang="en-US" altLang="ja-JP" sz="1463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9:30</a:t>
            </a:r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　 　　受付</a:t>
            </a:r>
            <a:endParaRPr lang="en-US" altLang="ja-JP" sz="1463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      〇自由遊び</a:t>
            </a:r>
            <a:endParaRPr lang="en-US" altLang="ja-JP" sz="1463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10:10</a:t>
            </a:r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　　 片付け</a:t>
            </a:r>
            <a:endParaRPr lang="en-US" altLang="ja-JP" sz="1463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 　　 〇名前よび</a:t>
            </a:r>
            <a:endParaRPr lang="en-US" altLang="ja-JP" sz="1463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        〇挨拶・親子</a:t>
            </a:r>
            <a:r>
              <a:rPr lang="en-US" altLang="ja-JP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</a:t>
            </a:r>
          </a:p>
          <a:p>
            <a:r>
              <a:rPr lang="en-US" altLang="ja-JP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</a:t>
            </a:r>
            <a:r>
              <a:rPr lang="ja-JP" altLang="en-US" sz="1463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　〇</a:t>
            </a:r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本日の活動</a:t>
            </a:r>
            <a:endParaRPr lang="en-US" altLang="ja-JP" sz="1463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遊びや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制作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11:00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 　片付け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      〇帰りのご挨拶</a:t>
            </a:r>
            <a:endParaRPr lang="en-US" altLang="ja-JP" sz="1463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11:30</a:t>
            </a:r>
            <a:r>
              <a:rPr lang="ja-JP" altLang="en-US" sz="1463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まで 外遊び　　　　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810F83A-589F-42A7-92A1-BB367D4A8755}"/>
              </a:ext>
            </a:extLst>
          </p:cNvPr>
          <p:cNvSpPr/>
          <p:nvPr/>
        </p:nvSpPr>
        <p:spPr>
          <a:xfrm>
            <a:off x="1302991" y="1021803"/>
            <a:ext cx="7514569" cy="2839944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F8F73A6-413D-4C9F-BFDB-591BA8FFFBBE}"/>
              </a:ext>
            </a:extLst>
          </p:cNvPr>
          <p:cNvSpPr/>
          <p:nvPr/>
        </p:nvSpPr>
        <p:spPr>
          <a:xfrm>
            <a:off x="1331567" y="4037089"/>
            <a:ext cx="7318003" cy="125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3FDA2E-AA6B-1641-4D70-0D420707F8EC}"/>
              </a:ext>
            </a:extLst>
          </p:cNvPr>
          <p:cNvSpPr txBox="1"/>
          <p:nvPr/>
        </p:nvSpPr>
        <p:spPr>
          <a:xfrm>
            <a:off x="1470986" y="4002561"/>
            <a:ext cx="3772706" cy="1542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44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園庭開放</a:t>
            </a:r>
            <a:endParaRPr lang="en-US" altLang="ja-JP" sz="1544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９：３０</a:t>
            </a:r>
            <a:r>
              <a:rPr lang="ja-JP" altLang="en-US" sz="1138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１１：００</a:t>
            </a:r>
            <a:endParaRPr lang="en-US" altLang="ja-JP" sz="1138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1544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開催日</a:t>
            </a:r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（第１・第５土曜日）</a:t>
            </a:r>
            <a:endParaRPr lang="en-US" altLang="ja-JP" sz="13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日・ 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日・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日・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日・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endParaRPr lang="en-US" altLang="ja-JP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日・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31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日・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日・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endParaRPr lang="en-US" altLang="ja-JP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1138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376FD41-70AF-4107-A22F-E27C000698F8}"/>
              </a:ext>
            </a:extLst>
          </p:cNvPr>
          <p:cNvSpPr txBox="1"/>
          <p:nvPr/>
        </p:nvSpPr>
        <p:spPr>
          <a:xfrm>
            <a:off x="5303208" y="4161836"/>
            <a:ext cx="33972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幼稚園の園庭を開放しています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遊具や砂場など自由に遊んでください♪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園庭開放も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～３歳の未就園児が対象です（予約不要・無料です）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2D99F92-AFA6-4104-AE4F-92BCD9C62E00}"/>
              </a:ext>
            </a:extLst>
          </p:cNvPr>
          <p:cNvSpPr/>
          <p:nvPr/>
        </p:nvSpPr>
        <p:spPr>
          <a:xfrm>
            <a:off x="1251256" y="3962078"/>
            <a:ext cx="7514569" cy="1477412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雲 25">
            <a:extLst>
              <a:ext uri="{FF2B5EF4-FFF2-40B4-BE49-F238E27FC236}">
                <a16:creationId xmlns:a16="http://schemas.microsoft.com/office/drawing/2014/main" id="{0033EBB3-B8D4-418B-B869-6D1374B90C24}"/>
              </a:ext>
            </a:extLst>
          </p:cNvPr>
          <p:cNvSpPr/>
          <p:nvPr/>
        </p:nvSpPr>
        <p:spPr>
          <a:xfrm rot="21272955">
            <a:off x="507738" y="115026"/>
            <a:ext cx="1419050" cy="866298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89C148D-A86A-6EC5-25F6-BB817F2B8278}"/>
              </a:ext>
            </a:extLst>
          </p:cNvPr>
          <p:cNvSpPr txBox="1"/>
          <p:nvPr/>
        </p:nvSpPr>
        <p:spPr>
          <a:xfrm rot="20858030">
            <a:off x="357741" y="351029"/>
            <a:ext cx="168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</a:t>
            </a:r>
            <a:r>
              <a:rPr lang="zh-TW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年度　</a:t>
            </a:r>
            <a:endParaRPr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026" name="Picture 2" descr="風船イラストセット素材・かわいい・シンプル – フリーイラスト素材集・かわいい | みやストック・西宮市のイラストレーター・商用利用可">
            <a:extLst>
              <a:ext uri="{FF2B5EF4-FFF2-40B4-BE49-F238E27FC236}">
                <a16:creationId xmlns:a16="http://schemas.microsoft.com/office/drawing/2014/main" id="{879AF3F0-4E91-4A47-AD1F-0666E04FFB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885" b="85577" l="51125" r="65625">
                        <a14:foregroundMark x1="52750" y1="54167" x2="51250" y2="53205"/>
                        <a14:foregroundMark x1="59250" y1="30769" x2="58875" y2="28205"/>
                        <a14:foregroundMark x1="64000" y1="48077" x2="65625" y2="49038"/>
                        <a14:foregroundMark x1="55875" y1="82692" x2="55125" y2="855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3378" r="33154" b="9785"/>
          <a:stretch/>
        </p:blipFill>
        <p:spPr bwMode="auto">
          <a:xfrm rot="20609318">
            <a:off x="8879456" y="201228"/>
            <a:ext cx="1068080" cy="165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風船イラストセット素材・かわいい・シンプル – フリーイラスト素材集・かわいい | みやストック・西宮市のイラストレーター・商用利用可">
            <a:extLst>
              <a:ext uri="{FF2B5EF4-FFF2-40B4-BE49-F238E27FC236}">
                <a16:creationId xmlns:a16="http://schemas.microsoft.com/office/drawing/2014/main" id="{8D68440E-403D-4C26-B79E-88F6C36F2C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013" b="73718" l="2000" r="19125">
                        <a14:foregroundMark x1="17500" y1="36859" x2="19125" y2="36859"/>
                        <a14:foregroundMark x1="16125" y1="73718" x2="16125" y2="737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8938" b="19053"/>
          <a:stretch/>
        </p:blipFill>
        <p:spPr bwMode="auto">
          <a:xfrm>
            <a:off x="-133023" y="2619830"/>
            <a:ext cx="1125331" cy="168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風船イラストセット素材・かわいい・シンプル – フリーイラスト素材集・かわいい | みやストック・西宮市のイラストレーター・商用利用可">
            <a:extLst>
              <a:ext uri="{FF2B5EF4-FFF2-40B4-BE49-F238E27FC236}">
                <a16:creationId xmlns:a16="http://schemas.microsoft.com/office/drawing/2014/main" id="{6D16B820-7C83-42EE-8B17-C66FFE8F7A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372" b="72756" l="66000" r="81125">
                        <a14:foregroundMark x1="67125" y1="34295" x2="66000" y2="28526"/>
                        <a14:foregroundMark x1="81125" y1="30128" x2="81125" y2="32051"/>
                        <a14:foregroundMark x1="76250" y1="70513" x2="76250" y2="70513"/>
                        <a14:foregroundMark x1="75125" y1="72756" x2="75125" y2="727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5425" r="17421" b="23379"/>
          <a:stretch/>
        </p:blipFill>
        <p:spPr bwMode="auto">
          <a:xfrm rot="1637921">
            <a:off x="8909689" y="3754843"/>
            <a:ext cx="748424" cy="130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背景に飾れる旗 全14種 | AOmaterial:フリー素材配布サイト">
            <a:extLst>
              <a:ext uri="{FF2B5EF4-FFF2-40B4-BE49-F238E27FC236}">
                <a16:creationId xmlns:a16="http://schemas.microsoft.com/office/drawing/2014/main" id="{01919D4A-AA06-458A-BE0D-35BAFB9797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" r="65704" b="66987"/>
          <a:stretch/>
        </p:blipFill>
        <p:spPr bwMode="auto">
          <a:xfrm rot="19758304">
            <a:off x="1263119" y="1283018"/>
            <a:ext cx="1098722" cy="581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背景に飾れる旗 全14種 | AOmaterial:フリー素材配布サイト">
            <a:extLst>
              <a:ext uri="{FF2B5EF4-FFF2-40B4-BE49-F238E27FC236}">
                <a16:creationId xmlns:a16="http://schemas.microsoft.com/office/drawing/2014/main" id="{C0AFBE3C-E4BF-40DF-A40C-2323623241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" r="65704" b="66987"/>
          <a:stretch/>
        </p:blipFill>
        <p:spPr bwMode="auto">
          <a:xfrm rot="2178007">
            <a:off x="7645289" y="1177438"/>
            <a:ext cx="1098722" cy="581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フローチャート: 結合子 4">
            <a:extLst>
              <a:ext uri="{FF2B5EF4-FFF2-40B4-BE49-F238E27FC236}">
                <a16:creationId xmlns:a16="http://schemas.microsoft.com/office/drawing/2014/main" id="{EA82BDE6-F3F9-4F5C-AC25-04DB584BE72F}"/>
              </a:ext>
            </a:extLst>
          </p:cNvPr>
          <p:cNvSpPr/>
          <p:nvPr/>
        </p:nvSpPr>
        <p:spPr>
          <a:xfrm>
            <a:off x="231506" y="2289857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ローチャート: 結合子 26">
            <a:extLst>
              <a:ext uri="{FF2B5EF4-FFF2-40B4-BE49-F238E27FC236}">
                <a16:creationId xmlns:a16="http://schemas.microsoft.com/office/drawing/2014/main" id="{65E34183-349C-4EFA-9039-CB77C2EE1E4F}"/>
              </a:ext>
            </a:extLst>
          </p:cNvPr>
          <p:cNvSpPr/>
          <p:nvPr/>
        </p:nvSpPr>
        <p:spPr>
          <a:xfrm>
            <a:off x="9177631" y="5051258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ローチャート: 結合子 28">
            <a:extLst>
              <a:ext uri="{FF2B5EF4-FFF2-40B4-BE49-F238E27FC236}">
                <a16:creationId xmlns:a16="http://schemas.microsoft.com/office/drawing/2014/main" id="{DD7623DA-7FA4-42F1-A93E-8D3ACD4E2914}"/>
              </a:ext>
            </a:extLst>
          </p:cNvPr>
          <p:cNvSpPr/>
          <p:nvPr/>
        </p:nvSpPr>
        <p:spPr>
          <a:xfrm>
            <a:off x="892291" y="4186226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ローチャート: 結合子 30">
            <a:extLst>
              <a:ext uri="{FF2B5EF4-FFF2-40B4-BE49-F238E27FC236}">
                <a16:creationId xmlns:a16="http://schemas.microsoft.com/office/drawing/2014/main" id="{386D0D94-65BC-4A8D-9542-425E4F2333BD}"/>
              </a:ext>
            </a:extLst>
          </p:cNvPr>
          <p:cNvSpPr/>
          <p:nvPr/>
        </p:nvSpPr>
        <p:spPr>
          <a:xfrm>
            <a:off x="9536680" y="1951449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ローチャート: 結合子 31">
            <a:extLst>
              <a:ext uri="{FF2B5EF4-FFF2-40B4-BE49-F238E27FC236}">
                <a16:creationId xmlns:a16="http://schemas.microsoft.com/office/drawing/2014/main" id="{B6C6E239-B0A3-4F64-BC32-14120DE62097}"/>
              </a:ext>
            </a:extLst>
          </p:cNvPr>
          <p:cNvSpPr/>
          <p:nvPr/>
        </p:nvSpPr>
        <p:spPr>
          <a:xfrm>
            <a:off x="923573" y="1457617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ローチャート: 結合子 32">
            <a:extLst>
              <a:ext uri="{FF2B5EF4-FFF2-40B4-BE49-F238E27FC236}">
                <a16:creationId xmlns:a16="http://schemas.microsoft.com/office/drawing/2014/main" id="{56081780-B8F3-4390-BE92-F0B859BB3703}"/>
              </a:ext>
            </a:extLst>
          </p:cNvPr>
          <p:cNvSpPr/>
          <p:nvPr/>
        </p:nvSpPr>
        <p:spPr>
          <a:xfrm>
            <a:off x="332652" y="4939036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ローチャート: 結合子 33">
            <a:extLst>
              <a:ext uri="{FF2B5EF4-FFF2-40B4-BE49-F238E27FC236}">
                <a16:creationId xmlns:a16="http://schemas.microsoft.com/office/drawing/2014/main" id="{436F6506-84B8-4492-818B-AED8EDAB4AD4}"/>
              </a:ext>
            </a:extLst>
          </p:cNvPr>
          <p:cNvSpPr/>
          <p:nvPr/>
        </p:nvSpPr>
        <p:spPr>
          <a:xfrm>
            <a:off x="9013728" y="2591724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ローチャート: 結合子 34">
            <a:extLst>
              <a:ext uri="{FF2B5EF4-FFF2-40B4-BE49-F238E27FC236}">
                <a16:creationId xmlns:a16="http://schemas.microsoft.com/office/drawing/2014/main" id="{5A1E0152-C64C-4FAF-86F0-A83D90C42284}"/>
              </a:ext>
            </a:extLst>
          </p:cNvPr>
          <p:cNvSpPr/>
          <p:nvPr/>
        </p:nvSpPr>
        <p:spPr>
          <a:xfrm>
            <a:off x="9496077" y="3524411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ローチャート: 結合子 35">
            <a:extLst>
              <a:ext uri="{FF2B5EF4-FFF2-40B4-BE49-F238E27FC236}">
                <a16:creationId xmlns:a16="http://schemas.microsoft.com/office/drawing/2014/main" id="{1C7436A4-777D-45A1-B1B7-5F623173C51E}"/>
              </a:ext>
            </a:extLst>
          </p:cNvPr>
          <p:cNvSpPr/>
          <p:nvPr/>
        </p:nvSpPr>
        <p:spPr>
          <a:xfrm>
            <a:off x="141493" y="274653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ローチャート: 結合子 36">
            <a:extLst>
              <a:ext uri="{FF2B5EF4-FFF2-40B4-BE49-F238E27FC236}">
                <a16:creationId xmlns:a16="http://schemas.microsoft.com/office/drawing/2014/main" id="{3467F1B8-9659-4F09-9D81-09C872E96381}"/>
              </a:ext>
            </a:extLst>
          </p:cNvPr>
          <p:cNvSpPr/>
          <p:nvPr/>
        </p:nvSpPr>
        <p:spPr>
          <a:xfrm>
            <a:off x="8324241" y="658188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ローチャート: 結合子 37">
            <a:extLst>
              <a:ext uri="{FF2B5EF4-FFF2-40B4-BE49-F238E27FC236}">
                <a16:creationId xmlns:a16="http://schemas.microsoft.com/office/drawing/2014/main" id="{8A7235BA-C16F-4E3C-AA9C-BAA9C7B3DC1A}"/>
              </a:ext>
            </a:extLst>
          </p:cNvPr>
          <p:cNvSpPr/>
          <p:nvPr/>
        </p:nvSpPr>
        <p:spPr>
          <a:xfrm>
            <a:off x="9602347" y="81898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ローチャート: 結合子 38">
            <a:extLst>
              <a:ext uri="{FF2B5EF4-FFF2-40B4-BE49-F238E27FC236}">
                <a16:creationId xmlns:a16="http://schemas.microsoft.com/office/drawing/2014/main" id="{104683B3-76C1-4368-8ABB-47FB71616744}"/>
              </a:ext>
            </a:extLst>
          </p:cNvPr>
          <p:cNvSpPr/>
          <p:nvPr/>
        </p:nvSpPr>
        <p:spPr>
          <a:xfrm>
            <a:off x="5701912" y="48872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ローチャート: 結合子 39">
            <a:extLst>
              <a:ext uri="{FF2B5EF4-FFF2-40B4-BE49-F238E27FC236}">
                <a16:creationId xmlns:a16="http://schemas.microsoft.com/office/drawing/2014/main" id="{B1F45F93-424A-45FB-9014-9F59AA91C1A0}"/>
              </a:ext>
            </a:extLst>
          </p:cNvPr>
          <p:cNvSpPr/>
          <p:nvPr/>
        </p:nvSpPr>
        <p:spPr>
          <a:xfrm>
            <a:off x="1909035" y="760837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ローチャート: 結合子 40">
            <a:extLst>
              <a:ext uri="{FF2B5EF4-FFF2-40B4-BE49-F238E27FC236}">
                <a16:creationId xmlns:a16="http://schemas.microsoft.com/office/drawing/2014/main" id="{8FEBC045-BAFA-48D9-9FC9-7094DBC100BF}"/>
              </a:ext>
            </a:extLst>
          </p:cNvPr>
          <p:cNvSpPr/>
          <p:nvPr/>
        </p:nvSpPr>
        <p:spPr>
          <a:xfrm>
            <a:off x="3477295" y="89362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ローチャート: 結合子 41">
            <a:extLst>
              <a:ext uri="{FF2B5EF4-FFF2-40B4-BE49-F238E27FC236}">
                <a16:creationId xmlns:a16="http://schemas.microsoft.com/office/drawing/2014/main" id="{FA73BE43-27AD-48F5-AEDB-295DE6EFBC69}"/>
              </a:ext>
            </a:extLst>
          </p:cNvPr>
          <p:cNvSpPr/>
          <p:nvPr/>
        </p:nvSpPr>
        <p:spPr>
          <a:xfrm>
            <a:off x="5303208" y="789257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ローチャート: 結合子 42">
            <a:extLst>
              <a:ext uri="{FF2B5EF4-FFF2-40B4-BE49-F238E27FC236}">
                <a16:creationId xmlns:a16="http://schemas.microsoft.com/office/drawing/2014/main" id="{2A27E6EF-18ED-4FC6-ACAF-74DD7733C881}"/>
              </a:ext>
            </a:extLst>
          </p:cNvPr>
          <p:cNvSpPr/>
          <p:nvPr/>
        </p:nvSpPr>
        <p:spPr>
          <a:xfrm>
            <a:off x="7840115" y="288380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ローチャート: 結合子 43">
            <a:extLst>
              <a:ext uri="{FF2B5EF4-FFF2-40B4-BE49-F238E27FC236}">
                <a16:creationId xmlns:a16="http://schemas.microsoft.com/office/drawing/2014/main" id="{FD5738A0-DAA0-4044-8E4C-8A026F14CE76}"/>
              </a:ext>
            </a:extLst>
          </p:cNvPr>
          <p:cNvSpPr/>
          <p:nvPr/>
        </p:nvSpPr>
        <p:spPr>
          <a:xfrm>
            <a:off x="871313" y="2753221"/>
            <a:ext cx="212540" cy="18529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89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488</TotalTime>
  <Words>345</Words>
  <Application>Microsoft Office PowerPoint</Application>
  <PresentationFormat>A4 210 x 297 mm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HGP創英角ｺﾞｼｯｸUB</vt:lpstr>
      <vt:lpstr>HGS創英角ｺﾞｼｯｸUB</vt:lpstr>
      <vt:lpstr>ＭＳ Ｐゴシック</vt:lpstr>
      <vt:lpstr>ＭＳ ゴシック</vt:lpstr>
      <vt:lpstr>ＭＳ 明朝</vt:lpstr>
      <vt:lpstr>游ゴシック</vt:lpstr>
      <vt:lpstr>Arial</vt:lpstr>
      <vt:lpstr>Calibri</vt:lpstr>
      <vt:lpstr>Calibri Light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令和6年度　布津原幼稚園</dc:title>
  <dc:creator>里奈 深野</dc:creator>
  <cp:lastModifiedBy>user</cp:lastModifiedBy>
  <cp:revision>23</cp:revision>
  <cp:lastPrinted>2026-04-10T08:24:20Z</cp:lastPrinted>
  <dcterms:created xsi:type="dcterms:W3CDTF">2024-04-15T10:09:44Z</dcterms:created>
  <dcterms:modified xsi:type="dcterms:W3CDTF">2026-04-10T08:25:04Z</dcterms:modified>
</cp:coreProperties>
</file>